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4" r:id="rId1"/>
  </p:sldMasterIdLst>
  <p:notesMasterIdLst>
    <p:notesMasterId r:id="rId21"/>
  </p:notes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763" y="6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68034-5E32-43B9-B3A3-00F98805F29B}" type="datetimeFigureOut">
              <a:rPr lang="fr-FR" smtClean="0"/>
              <a:t>18/01/2014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EF835-1202-4874-8541-A9EE142C6D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712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EF835-1202-4874-8541-A9EE142C6D7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5207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A087FBA-9796-441A-AB0F-CB1694D80E05}" type="datetime1">
              <a:rPr lang="fr-FR" smtClean="0"/>
              <a:t>18/01/2014</a:t>
            </a:fld>
            <a:endParaRPr lang="fr-BE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09477-4D9A-480E-B5B7-DA1A85527DE2}" type="datetime1">
              <a:rPr lang="fr-FR" smtClean="0"/>
              <a:t>18/01/2014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0BBA929-BD01-49FB-A52F-FDD96B986D61}" type="datetime1">
              <a:rPr lang="fr-FR" smtClean="0"/>
              <a:t>18/01/2014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A1D415-39A6-4000-96F5-34A070AC4D33}" type="datetime1">
              <a:rPr lang="fr-FR" smtClean="0"/>
              <a:t>18/01/2014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1FA6F9-4D92-4372-B538-BCBA48C27339}" type="datetime1">
              <a:rPr lang="fr-FR" smtClean="0"/>
              <a:t>18/01/2014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437C48-B82C-4770-8773-B9BF13D9CCCF}" type="datetime1">
              <a:rPr lang="fr-FR" smtClean="0"/>
              <a:t>18/01/2014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33406C-2F14-4C49-96BF-AD565915FC45}" type="datetime1">
              <a:rPr lang="fr-FR" smtClean="0"/>
              <a:t>18/01/2014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81D6BDA-6A29-448D-856F-BAB629370A36}" type="datetime1">
              <a:rPr lang="fr-FR" smtClean="0"/>
              <a:t>18/01/2014</a:t>
            </a:fld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9254C8D-477A-415E-B4D2-28FD0071ACCD}" type="datetime1">
              <a:rPr lang="fr-FR" smtClean="0"/>
              <a:t>18/01/2014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7D0F28-0D1A-4627-9F06-7FD806A63E38}" type="datetime1">
              <a:rPr lang="fr-FR" smtClean="0"/>
              <a:t>18/01/2014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D84B69-911E-428D-8428-0C497078DA04}" type="datetime1">
              <a:rPr lang="fr-FR" smtClean="0"/>
              <a:t>18/01/2014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fr-BE" smtClean="0"/>
              <a:t>Form@PEx</a:t>
            </a:r>
            <a:endParaRPr lang="fr-BE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D7BF835-F5AB-49AB-8D16-1336D1DAC74F}" type="datetime1">
              <a:rPr lang="fr-FR" smtClean="0"/>
              <a:t>18/01/2014</a:t>
            </a:fld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hf sldNum="0" hdr="0" ft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17 principes de </a:t>
            </a:r>
            <a:r>
              <a:rPr lang="fr-FR" dirty="0" err="1" smtClean="0"/>
              <a:t>B.Rosenshine</a:t>
            </a:r>
            <a:r>
              <a:rPr lang="fr-FR" dirty="0" smtClean="0"/>
              <a:t> pour un enseignement efficace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http://www.formapex.com/les-principes-de-base/504-principles-of-instruction-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63273" y="6164501"/>
            <a:ext cx="5320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Françoise </a:t>
            </a: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</a:rPr>
              <a:t>Appy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 pour</a:t>
            </a:r>
            <a:endParaRPr lang="fr-FR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164501"/>
            <a:ext cx="2842260" cy="46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9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>
        <p:wipe/>
      </p:transition>
    </mc:Choice>
    <mc:Fallback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1. Commencer la leçon par un rappel de la précédente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Pour réactiver les connaissances pré-requises sur lesquelles viendront s’agréger les nouvelles. </a:t>
            </a:r>
          </a:p>
          <a:p>
            <a:r>
              <a:rPr lang="fr-FR" dirty="0" smtClean="0"/>
              <a:t>Si les connaissances pré-requises ne sont pas solides, la compréhension de la nouveauté ne se fera pas.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45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2. De petites étapes de difficultés progressives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2736304"/>
          </a:xfrm>
        </p:spPr>
        <p:txBody>
          <a:bodyPr>
            <a:normAutofit/>
          </a:bodyPr>
          <a:lstStyle/>
          <a:p>
            <a:r>
              <a:rPr lang="fr-FR" dirty="0" smtClean="0"/>
              <a:t>Du simple vers le complexe.</a:t>
            </a:r>
          </a:p>
          <a:p>
            <a:r>
              <a:rPr lang="fr-FR" dirty="0" smtClean="0"/>
              <a:t>Faire suivre chaque étape de pratique.</a:t>
            </a:r>
          </a:p>
          <a:p>
            <a:r>
              <a:rPr lang="fr-FR" dirty="0" smtClean="0"/>
              <a:t>Passer à l’étape suivante seulement quand la précédente est acquise.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16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3. Limiter le nombre de nouvelles informations 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2736304"/>
          </a:xfrm>
        </p:spPr>
        <p:txBody>
          <a:bodyPr>
            <a:normAutofit/>
          </a:bodyPr>
          <a:lstStyle/>
          <a:p>
            <a:r>
              <a:rPr lang="fr-FR" dirty="0" smtClean="0"/>
              <a:t>Les nouveautés en nombre limité.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614333" y="2420888"/>
            <a:ext cx="1915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Pourquoi ?</a:t>
            </a:r>
            <a:endParaRPr lang="fr-FR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83568" y="3394254"/>
            <a:ext cx="32403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En raison de la faible capacité de la mémoire de travail.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540534" y="3438061"/>
            <a:ext cx="4032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Pour éviter toute surcharge </a:t>
            </a:r>
            <a:r>
              <a:rPr lang="fr-FR" sz="2800" dirty="0" smtClean="0"/>
              <a:t>cognitive.</a:t>
            </a:r>
            <a:endParaRPr lang="fr-FR" sz="2800" dirty="0"/>
          </a:p>
        </p:txBody>
      </p:sp>
      <p:sp>
        <p:nvSpPr>
          <p:cNvPr id="8" name="Flèche à angle droit 7"/>
          <p:cNvSpPr/>
          <p:nvPr/>
        </p:nvSpPr>
        <p:spPr>
          <a:xfrm flipH="1" flipV="1">
            <a:off x="3147293" y="2688671"/>
            <a:ext cx="324036" cy="51087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00226" y="2682498"/>
            <a:ext cx="380801" cy="54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4.  Explications claires et détaillées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Sans ambiguïté.</a:t>
            </a:r>
          </a:p>
          <a:p>
            <a:r>
              <a:rPr lang="fr-FR" dirty="0" smtClean="0"/>
              <a:t>Exemples et contre-exemples.</a:t>
            </a:r>
          </a:p>
          <a:p>
            <a:r>
              <a:rPr lang="fr-FR" dirty="0" smtClean="0"/>
              <a:t>Raisonner à haute voix.</a:t>
            </a:r>
            <a:endParaRPr lang="fr-FR" dirty="0" smtClean="0"/>
          </a:p>
          <a:p>
            <a:r>
              <a:rPr lang="fr-FR" dirty="0" smtClean="0"/>
              <a:t>Éviter les digressions</a:t>
            </a:r>
            <a:r>
              <a:rPr lang="fr-FR" dirty="0"/>
              <a:t>.</a:t>
            </a:r>
            <a:endParaRPr lang="fr-FR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48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5. De nombreuses questions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dirty="0" smtClean="0"/>
              <a:t>Pour pratiquer le sujet.</a:t>
            </a:r>
          </a:p>
          <a:p>
            <a:r>
              <a:rPr lang="fr-FR" dirty="0" smtClean="0"/>
              <a:t> Pour lier le sujet aux connaissances pré-requises.</a:t>
            </a:r>
          </a:p>
          <a:p>
            <a:r>
              <a:rPr lang="fr-FR" dirty="0" smtClean="0"/>
              <a:t> Pour que l’enseignant évalue le niveau de compréhension et détermine l’action pédagogique qui convient.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3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6. Une pratique abondante pour tous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Pour vérifier et consolider la compréhension.</a:t>
            </a:r>
          </a:p>
          <a:p>
            <a:r>
              <a:rPr lang="fr-FR" dirty="0" smtClean="0"/>
              <a:t>Pour que l’élève participe à l’organisation des données.</a:t>
            </a:r>
          </a:p>
          <a:p>
            <a:r>
              <a:rPr lang="fr-FR" dirty="0" smtClean="0"/>
              <a:t>Pour une meilleure </a:t>
            </a:r>
            <a:r>
              <a:rPr lang="fr-FR" dirty="0" smtClean="0"/>
              <a:t>mémorisation.</a:t>
            </a:r>
            <a:endParaRPr lang="fr-FR" dirty="0" smtClean="0"/>
          </a:p>
          <a:p>
            <a:r>
              <a:rPr lang="fr-FR" dirty="0" smtClean="0"/>
              <a:t>Pour </a:t>
            </a:r>
            <a:r>
              <a:rPr lang="fr-FR" u="sng" dirty="0" smtClean="0"/>
              <a:t>tous</a:t>
            </a:r>
            <a:r>
              <a:rPr lang="fr-FR" dirty="0" smtClean="0"/>
              <a:t> les élèves.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7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7. Guider les élèves au début de la pratique 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Guidage de l’enseignant, fort au début.</a:t>
            </a:r>
          </a:p>
          <a:p>
            <a:r>
              <a:rPr lang="fr-FR" dirty="0" smtClean="0"/>
              <a:t>Plus faible quand la pratique devient plus fluide.</a:t>
            </a:r>
          </a:p>
          <a:p>
            <a:r>
              <a:rPr lang="fr-FR" dirty="0" smtClean="0"/>
              <a:t>Correction avec rétroaction permanente.</a:t>
            </a:r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7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8. Penser à voix haute pendant le modelage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L’enseignant « </a:t>
            </a:r>
            <a:r>
              <a:rPr lang="fr-FR" i="1" dirty="0" smtClean="0"/>
              <a:t>met un haut-parleur sur sa pensée</a:t>
            </a:r>
            <a:r>
              <a:rPr lang="fr-FR" dirty="0" smtClean="0"/>
              <a:t> » (Clermont Gauthier).</a:t>
            </a:r>
          </a:p>
          <a:p>
            <a:r>
              <a:rPr lang="fr-FR" dirty="0" smtClean="0"/>
              <a:t>Prise de conscience du raisonnement par les élèves.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87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9.  Donner des exemples de problèmes résolus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Pratique reconnue par les travaux sur la charge cognitive.</a:t>
            </a:r>
          </a:p>
          <a:p>
            <a:r>
              <a:rPr lang="fr-FR" dirty="0" smtClean="0"/>
              <a:t>Évite la surcharge cognitive.</a:t>
            </a:r>
          </a:p>
          <a:p>
            <a:r>
              <a:rPr lang="fr-FR" dirty="0" smtClean="0"/>
              <a:t>Étape nécessaire dans un premier temps. </a:t>
            </a:r>
          </a:p>
          <a:p>
            <a:endParaRPr lang="fr-FR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9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10.  Demander aux élèves d’expliquer ce qu’ils ont appris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Ne pas dire: « Avez-vous compris ? »</a:t>
            </a:r>
          </a:p>
          <a:p>
            <a:r>
              <a:rPr lang="fr-FR" dirty="0" smtClean="0"/>
              <a:t>Dire: « Qu’avez-vous compris ? »</a:t>
            </a:r>
          </a:p>
          <a:p>
            <a:r>
              <a:rPr lang="fr-FR" dirty="0" smtClean="0"/>
              <a:t>Synthèse lors de la phase d’objectivation pour : </a:t>
            </a:r>
          </a:p>
        </p:txBody>
      </p:sp>
      <p:sp>
        <p:nvSpPr>
          <p:cNvPr id="4" name="Flèche vers le bas 3"/>
          <p:cNvSpPr/>
          <p:nvPr/>
        </p:nvSpPr>
        <p:spPr>
          <a:xfrm>
            <a:off x="4463988" y="3356992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2196029" y="4149080"/>
            <a:ext cx="47519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Trier et réorganiser les données</a:t>
            </a:r>
          </a:p>
          <a:p>
            <a:r>
              <a:rPr lang="fr-FR" sz="2400" dirty="0" smtClean="0"/>
              <a:t>Retenir ce qui est important </a:t>
            </a:r>
          </a:p>
          <a:p>
            <a:endParaRPr lang="fr-FR" dirty="0"/>
          </a:p>
        </p:txBody>
      </p:sp>
      <p:sp>
        <p:nvSpPr>
          <p:cNvPr id="6" name="Flèche vers le bas 5"/>
          <p:cNvSpPr/>
          <p:nvPr/>
        </p:nvSpPr>
        <p:spPr>
          <a:xfrm>
            <a:off x="4463988" y="4969044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2451522" y="5615924"/>
            <a:ext cx="4199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Une meilleure mémorisation</a:t>
            </a:r>
            <a:endParaRPr lang="fr-FR" sz="2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3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11.  Vérifier les réponses de </a:t>
            </a:r>
            <a:r>
              <a:rPr lang="fr-F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tous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smtClean="0"/>
              <a:t>les élèves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compréhension de chacun doit être vérifiée.</a:t>
            </a:r>
          </a:p>
          <a:p>
            <a:r>
              <a:rPr lang="fr-FR" dirty="0" smtClean="0"/>
              <a:t>Par le biais de </a:t>
            </a:r>
            <a:r>
              <a:rPr lang="fr-FR" dirty="0" smtClean="0"/>
              <a:t>questions : </a:t>
            </a:r>
            <a:endParaRPr lang="fr-FR" dirty="0" smtClean="0"/>
          </a:p>
          <a:p>
            <a:pPr lvl="1"/>
            <a:r>
              <a:rPr lang="fr-FR" dirty="0" smtClean="0"/>
              <a:t>orales </a:t>
            </a:r>
            <a:r>
              <a:rPr lang="fr-FR" dirty="0" smtClean="0"/>
              <a:t>: individuelles, </a:t>
            </a:r>
            <a:r>
              <a:rPr lang="fr-FR" dirty="0" smtClean="0"/>
              <a:t>chorales,</a:t>
            </a:r>
            <a:endParaRPr lang="fr-FR" dirty="0" smtClean="0"/>
          </a:p>
          <a:p>
            <a:pPr lvl="1"/>
            <a:r>
              <a:rPr lang="fr-FR" dirty="0" smtClean="0"/>
              <a:t>écrites </a:t>
            </a:r>
            <a:r>
              <a:rPr lang="fr-FR" dirty="0" smtClean="0"/>
              <a:t>: cahier, ardoises, cartons de </a:t>
            </a:r>
            <a:r>
              <a:rPr lang="fr-FR" dirty="0" smtClean="0"/>
              <a:t>réponse, tours organisés,</a:t>
            </a:r>
            <a:endParaRPr lang="fr-FR" dirty="0" smtClean="0"/>
          </a:p>
          <a:p>
            <a:pPr lvl="1"/>
            <a:r>
              <a:rPr lang="fr-FR" dirty="0" smtClean="0"/>
              <a:t>tours </a:t>
            </a:r>
            <a:r>
              <a:rPr lang="fr-FR" dirty="0" smtClean="0"/>
              <a:t>aléatoires …</a:t>
            </a:r>
          </a:p>
          <a:p>
            <a:r>
              <a:rPr lang="fr-FR" dirty="0" smtClean="0"/>
              <a:t>Lors de la pratique.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34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12.  Correction et feedback indispensables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Correction </a:t>
            </a:r>
            <a:r>
              <a:rPr lang="fr-FR" dirty="0" smtClean="0"/>
              <a:t>suivie de rétroaction avec bref rappel de la notion.</a:t>
            </a:r>
          </a:p>
          <a:p>
            <a:r>
              <a:rPr lang="fr-FR" dirty="0" smtClean="0"/>
              <a:t>Pour éviter que l’erreur ne cristallise.</a:t>
            </a:r>
          </a:p>
          <a:p>
            <a:r>
              <a:rPr lang="fr-FR" dirty="0" smtClean="0"/>
              <a:t>Utile pour celui qui fait l’erreur.</a:t>
            </a:r>
          </a:p>
          <a:p>
            <a:r>
              <a:rPr lang="fr-FR" dirty="0" smtClean="0"/>
              <a:t>Utile pour les autres.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94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13.  Plus de temps sur les explications 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Expliquer n’est pas une perte de temps.</a:t>
            </a:r>
          </a:p>
          <a:p>
            <a:r>
              <a:rPr lang="fr-FR" dirty="0" smtClean="0"/>
              <a:t>Ne laisser aucune zone d’ombre.</a:t>
            </a:r>
          </a:p>
          <a:p>
            <a:r>
              <a:rPr lang="fr-FR" dirty="0" smtClean="0"/>
              <a:t>Ne pas hésiter à réexpliquer si nécessaire.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25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14.  Beaucoup d’exemples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Pour faciliter la compréhension.</a:t>
            </a:r>
          </a:p>
          <a:p>
            <a:r>
              <a:rPr lang="fr-FR" dirty="0" smtClean="0"/>
              <a:t>Bien </a:t>
            </a:r>
            <a:r>
              <a:rPr lang="fr-FR" dirty="0" smtClean="0"/>
              <a:t>choisis : </a:t>
            </a:r>
            <a:r>
              <a:rPr lang="fr-FR" dirty="0" smtClean="0"/>
              <a:t>sans ambiguïté.</a:t>
            </a:r>
          </a:p>
          <a:p>
            <a:r>
              <a:rPr lang="fr-FR" dirty="0" smtClean="0"/>
              <a:t>Variés mais sans </a:t>
            </a:r>
            <a:r>
              <a:rPr lang="fr-FR" dirty="0" smtClean="0"/>
              <a:t>trop, </a:t>
            </a:r>
            <a:r>
              <a:rPr lang="fr-FR" dirty="0" smtClean="0"/>
              <a:t>afin de ne pas augmenter la charge cognitive intrinsèque.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60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15.  Ré-enseigner si nécessaire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L’enseignant explicite n’hésite pas à recommencer une explication :</a:t>
            </a:r>
          </a:p>
          <a:p>
            <a:pPr lvl="1"/>
            <a:r>
              <a:rPr lang="fr-FR" dirty="0" smtClean="0"/>
              <a:t> si les élèves n’ont pas </a:t>
            </a:r>
            <a:r>
              <a:rPr lang="fr-FR" dirty="0" smtClean="0"/>
              <a:t>compris,</a:t>
            </a:r>
            <a:endParaRPr lang="fr-FR" dirty="0" smtClean="0"/>
          </a:p>
          <a:p>
            <a:pPr lvl="1"/>
            <a:r>
              <a:rPr lang="fr-FR" dirty="0"/>
              <a:t> </a:t>
            </a:r>
            <a:r>
              <a:rPr lang="fr-FR" dirty="0" smtClean="0"/>
              <a:t>si les connaissance préalables n’étaient pas assez </a:t>
            </a:r>
            <a:r>
              <a:rPr lang="fr-FR" dirty="0" smtClean="0"/>
              <a:t>solides.</a:t>
            </a:r>
            <a:endParaRPr lang="fr-FR" dirty="0" smtClean="0"/>
          </a:p>
          <a:p>
            <a:r>
              <a:rPr lang="fr-FR" dirty="0" smtClean="0"/>
              <a:t>Ce n’est pas une perte de </a:t>
            </a:r>
            <a:r>
              <a:rPr lang="fr-FR" dirty="0" smtClean="0"/>
              <a:t>temps.</a:t>
            </a:r>
            <a:endParaRPr lang="fr-FR" dirty="0" smtClean="0"/>
          </a:p>
          <a:p>
            <a:r>
              <a:rPr lang="fr-FR" dirty="0" smtClean="0"/>
              <a:t>Ce n’est pas honteux.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3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16.  Préparer les élèves à la pratique autonome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Par un guidage :</a:t>
            </a:r>
          </a:p>
          <a:p>
            <a:pPr lvl="1"/>
            <a:r>
              <a:rPr lang="fr-FR" dirty="0" smtClean="0"/>
              <a:t>fort au </a:t>
            </a:r>
            <a:r>
              <a:rPr lang="fr-FR" dirty="0" smtClean="0"/>
              <a:t>début,</a:t>
            </a:r>
            <a:endParaRPr lang="fr-FR" dirty="0" smtClean="0"/>
          </a:p>
          <a:p>
            <a:pPr lvl="1"/>
            <a:r>
              <a:rPr lang="fr-FR" dirty="0" smtClean="0"/>
              <a:t>qui s’efface quand l’élève est plus fluide dans sa </a:t>
            </a:r>
            <a:r>
              <a:rPr lang="fr-FR" dirty="0" smtClean="0"/>
              <a:t>pratique.</a:t>
            </a:r>
            <a:endParaRPr lang="fr-FR" dirty="0" smtClean="0"/>
          </a:p>
          <a:p>
            <a:r>
              <a:rPr lang="fr-FR" dirty="0" smtClean="0"/>
              <a:t>Guider individuellement et collectivement.</a:t>
            </a:r>
          </a:p>
          <a:p>
            <a:r>
              <a:rPr lang="fr-FR" dirty="0" smtClean="0"/>
              <a:t>Rappeler les procédures.</a:t>
            </a:r>
          </a:p>
          <a:p>
            <a:r>
              <a:rPr lang="fr-FR" dirty="0" smtClean="0"/>
              <a:t>Rappeler les ressources utilisables.</a:t>
            </a:r>
          </a:p>
          <a:p>
            <a:r>
              <a:rPr lang="fr-FR" dirty="0" smtClean="0"/>
              <a:t>Associer les élèves aux procédés cognitifs.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52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17.  Maintenir le guidage au début de la pratique autonome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L’enseignant est présent mais discret.</a:t>
            </a:r>
          </a:p>
          <a:p>
            <a:r>
              <a:rPr lang="fr-FR" dirty="0" smtClean="0"/>
              <a:t>Il circule dans la classe.</a:t>
            </a:r>
          </a:p>
          <a:p>
            <a:r>
              <a:rPr lang="fr-FR" dirty="0" smtClean="0"/>
              <a:t>Il peut avoir des contacts individuels brefs.</a:t>
            </a:r>
          </a:p>
          <a:p>
            <a:r>
              <a:rPr lang="fr-FR" dirty="0" smtClean="0"/>
              <a:t>Il supervise activement.</a:t>
            </a:r>
          </a:p>
          <a:p>
            <a:r>
              <a:rPr lang="fr-FR" dirty="0" smtClean="0"/>
              <a:t>Il ne perd jamais le contact avec les élèves.</a:t>
            </a:r>
          </a:p>
          <a:p>
            <a:r>
              <a:rPr lang="fr-FR" dirty="0" smtClean="0"/>
              <a:t>Si besoin il corrige et fournit une rétroaction.</a:t>
            </a:r>
          </a:p>
          <a:p>
            <a:r>
              <a:rPr lang="fr-FR" dirty="0" smtClean="0"/>
              <a:t>Le guidage s’efface quand les élèves ont une pratique fluide.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47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Pour en savoir plus sur l’Enseignement Explicite, rendez-vous sur :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88" y="2972512"/>
            <a:ext cx="5582624" cy="912976"/>
          </a:xfrm>
        </p:spPr>
      </p:pic>
      <p:sp>
        <p:nvSpPr>
          <p:cNvPr id="9" name="ZoneTexte 8"/>
          <p:cNvSpPr txBox="1"/>
          <p:nvPr/>
        </p:nvSpPr>
        <p:spPr>
          <a:xfrm>
            <a:off x="971600" y="636791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solidFill>
                  <a:schemeClr val="tx2">
                    <a:lumMod val="75000"/>
                  </a:schemeClr>
                </a:solidFill>
              </a:rPr>
              <a:t>Form@PEx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71800" y="4509120"/>
            <a:ext cx="47153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chemeClr val="tx2">
                    <a:lumMod val="75000"/>
                  </a:schemeClr>
                </a:solidFill>
              </a:rPr>
              <a:t>http://www.formapex.com/</a:t>
            </a:r>
          </a:p>
        </p:txBody>
      </p:sp>
    </p:spTree>
    <p:extLst>
      <p:ext uri="{BB962C8B-B14F-4D97-AF65-F5344CB8AC3E}">
        <p14:creationId xmlns:p14="http://schemas.microsoft.com/office/powerpoint/2010/main" val="174128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nderi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130</TotalTime>
  <Words>654</Words>
  <Application>Microsoft Office PowerPoint</Application>
  <PresentationFormat>Affichage à l'écran (4:3)</PresentationFormat>
  <Paragraphs>110</Paragraphs>
  <Slides>19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Fonderie</vt:lpstr>
      <vt:lpstr>Les 17 principes de B.Rosenshine pour un enseignement efficace</vt:lpstr>
      <vt:lpstr>1. Commencer la leçon par un rappel de la précédente</vt:lpstr>
      <vt:lpstr>2. De petites étapes de difficultés progressives</vt:lpstr>
      <vt:lpstr>3. Limiter le nombre de nouvelles informations </vt:lpstr>
      <vt:lpstr>4.  Explications claires et détaillées</vt:lpstr>
      <vt:lpstr>5. De nombreuses questions</vt:lpstr>
      <vt:lpstr>6. Une pratique abondante pour tous</vt:lpstr>
      <vt:lpstr>7. Guider les élèves au début de la pratique </vt:lpstr>
      <vt:lpstr>8. Penser à voix haute pendant le modelage</vt:lpstr>
      <vt:lpstr>9.  Donner des exemples de problèmes résolus</vt:lpstr>
      <vt:lpstr>10.  Demander aux élèves d’expliquer ce qu’ils ont appris</vt:lpstr>
      <vt:lpstr>11.  Vérifier les réponses de tous les élèves</vt:lpstr>
      <vt:lpstr>12.  Correction et feedback indispensables</vt:lpstr>
      <vt:lpstr>13.  Plus de temps sur les explications </vt:lpstr>
      <vt:lpstr>14.  Beaucoup d’exemples</vt:lpstr>
      <vt:lpstr>15.  Ré-enseigner si nécessaire</vt:lpstr>
      <vt:lpstr>16.  Préparer les élèves à la pratique autonome</vt:lpstr>
      <vt:lpstr>17.  Maintenir le guidage au début de la pratique autonome</vt:lpstr>
      <vt:lpstr>Pour en savoir plus sur l’Enseignement Explicite, rendez-vous sur 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17 principes de B.Rosenshine pour un enseignement efficace</dc:title>
  <dc:creator>françoise</dc:creator>
  <cp:lastModifiedBy>f.appy@hotmail.fr</cp:lastModifiedBy>
  <cp:revision>15</cp:revision>
  <dcterms:created xsi:type="dcterms:W3CDTF">2013-09-08T17:48:56Z</dcterms:created>
  <dcterms:modified xsi:type="dcterms:W3CDTF">2014-01-18T17:57:38Z</dcterms:modified>
</cp:coreProperties>
</file>